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E45376-A45E-BA47-8D4A-195057CEE0D9}" v="5" dt="2024-06-17T20:54:51.5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p:cViewPr varScale="1">
        <p:scale>
          <a:sx n="122" d="100"/>
          <a:sy n="122" d="100"/>
        </p:scale>
        <p:origin x="74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6/13/24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6/13/24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6/13/24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6/13/24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6/13/24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6/13/24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6/13/24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6/13/24</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6/13/24</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6/13/24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6/13/24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6/13/24</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JB0341/not-a-youtube-rabbit-hole"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7204637-1279-4DDE-8EB1-40C67C64F0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n consulting with psychiatrist">
            <a:extLst>
              <a:ext uri="{FF2B5EF4-FFF2-40B4-BE49-F238E27FC236}">
                <a16:creationId xmlns:a16="http://schemas.microsoft.com/office/drawing/2014/main" id="{4323C0DE-7C0F-1657-28AA-15A9CAA70165}"/>
              </a:ext>
            </a:extLst>
          </p:cNvPr>
          <p:cNvPicPr>
            <a:picLocks noChangeAspect="1"/>
          </p:cNvPicPr>
          <p:nvPr/>
        </p:nvPicPr>
        <p:blipFill rotWithShape="1">
          <a:blip r:embed="rId3">
            <a:duotone>
              <a:prstClr val="black"/>
              <a:prstClr val="white"/>
            </a:duotone>
          </a:blip>
          <a:srcRect t="8082" r="9093" b="1009"/>
          <a:stretch/>
        </p:blipFill>
        <p:spPr>
          <a:xfrm>
            <a:off x="20" y="227"/>
            <a:ext cx="12191675" cy="6858000"/>
          </a:xfrm>
          <a:prstGeom prst="rect">
            <a:avLst/>
          </a:prstGeom>
        </p:spPr>
      </p:pic>
      <p:pic>
        <p:nvPicPr>
          <p:cNvPr id="12" name="Picture 11">
            <a:extLst>
              <a:ext uri="{FF2B5EF4-FFF2-40B4-BE49-F238E27FC236}">
                <a16:creationId xmlns:a16="http://schemas.microsoft.com/office/drawing/2014/main" id="{61E96DFE-4DB0-4B7B-95A4-DB282E3F24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4" name="Picture 13">
            <a:extLst>
              <a:ext uri="{FF2B5EF4-FFF2-40B4-BE49-F238E27FC236}">
                <a16:creationId xmlns:a16="http://schemas.microsoft.com/office/drawing/2014/main" id="{158D4817-FB70-431F-84A5-C9D659EAE1D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6" name="Rectangle 15">
            <a:extLst>
              <a:ext uri="{FF2B5EF4-FFF2-40B4-BE49-F238E27FC236}">
                <a16:creationId xmlns:a16="http://schemas.microsoft.com/office/drawing/2014/main" id="{7C97D9F7-4A46-49D3-8F16-012950DCE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108F7B-FA5C-4209-8566-A0EF65692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F45BD9-6505-4391-AAF8-BF27FE417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5891209"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F9B6B-CFB1-7F74-F0D2-D38B6B91C68D}"/>
              </a:ext>
            </a:extLst>
          </p:cNvPr>
          <p:cNvSpPr>
            <a:spLocks noGrp="1"/>
          </p:cNvSpPr>
          <p:nvPr>
            <p:ph type="ctrTitle"/>
          </p:nvPr>
        </p:nvSpPr>
        <p:spPr>
          <a:xfrm>
            <a:off x="2335426" y="3592583"/>
            <a:ext cx="3756755" cy="2104974"/>
          </a:xfrm>
        </p:spPr>
        <p:txBody>
          <a:bodyPr>
            <a:normAutofit/>
          </a:bodyPr>
          <a:lstStyle/>
          <a:p>
            <a:r>
              <a:rPr lang="en-US" sz="1600" dirty="0" err="1">
                <a:latin typeface="American Typewriter" panose="02090604020004020304" pitchFamily="18" charset="77"/>
              </a:rPr>
              <a:t>Shaketa</a:t>
            </a:r>
            <a:r>
              <a:rPr lang="en-US" sz="1600" dirty="0">
                <a:latin typeface="American Typewriter" panose="02090604020004020304" pitchFamily="18" charset="77"/>
              </a:rPr>
              <a:t> G. Jeremy B. Phillip N.</a:t>
            </a:r>
          </a:p>
        </p:txBody>
      </p:sp>
      <p:sp>
        <p:nvSpPr>
          <p:cNvPr id="3" name="Subtitle 2">
            <a:extLst>
              <a:ext uri="{FF2B5EF4-FFF2-40B4-BE49-F238E27FC236}">
                <a16:creationId xmlns:a16="http://schemas.microsoft.com/office/drawing/2014/main" id="{239A1F98-F6A5-A2A0-E354-1957A7A07E55}"/>
              </a:ext>
            </a:extLst>
          </p:cNvPr>
          <p:cNvSpPr>
            <a:spLocks noGrp="1"/>
          </p:cNvSpPr>
          <p:nvPr>
            <p:ph type="subTitle" idx="1"/>
          </p:nvPr>
        </p:nvSpPr>
        <p:spPr>
          <a:xfrm>
            <a:off x="2124907" y="2268786"/>
            <a:ext cx="3967275" cy="1160213"/>
          </a:xfrm>
        </p:spPr>
        <p:txBody>
          <a:bodyPr>
            <a:normAutofit/>
          </a:bodyPr>
          <a:lstStyle/>
          <a:p>
            <a:r>
              <a:rPr lang="en-US" sz="5400" i="1" dirty="0" err="1">
                <a:latin typeface="American Typewriter" panose="02090604020004020304" pitchFamily="18" charset="77"/>
              </a:rPr>
              <a:t>Levare</a:t>
            </a:r>
            <a:endParaRPr lang="en-US" sz="5400" i="1" dirty="0">
              <a:latin typeface="American Typewriter" panose="02090604020004020304" pitchFamily="18" charset="77"/>
            </a:endParaRPr>
          </a:p>
        </p:txBody>
      </p:sp>
      <p:sp>
        <p:nvSpPr>
          <p:cNvPr id="22" name="Rectangle 21">
            <a:extLst>
              <a:ext uri="{FF2B5EF4-FFF2-40B4-BE49-F238E27FC236}">
                <a16:creationId xmlns:a16="http://schemas.microsoft.com/office/drawing/2014/main" id="{6A47DFD2-285B-44FD-BBFB-D6B486A7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8742"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1699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5C387A-73F3-12D2-DCCE-B92DCC82583B}"/>
              </a:ext>
            </a:extLst>
          </p:cNvPr>
          <p:cNvSpPr>
            <a:spLocks noGrp="1"/>
          </p:cNvSpPr>
          <p:nvPr>
            <p:ph type="title"/>
          </p:nvPr>
        </p:nvSpPr>
        <p:spPr/>
        <p:txBody>
          <a:bodyPr>
            <a:normAutofit/>
          </a:bodyPr>
          <a:lstStyle/>
          <a:p>
            <a:pPr algn="ctr"/>
            <a:r>
              <a:rPr lang="en-US" sz="5400" dirty="0">
                <a:latin typeface="American Typewriter" panose="02090604020004020304" pitchFamily="18" charset="77"/>
              </a:rPr>
              <a:t>Elevator Pitch</a:t>
            </a:r>
          </a:p>
        </p:txBody>
      </p:sp>
      <p:sp>
        <p:nvSpPr>
          <p:cNvPr id="8" name="TextBox 7">
            <a:extLst>
              <a:ext uri="{FF2B5EF4-FFF2-40B4-BE49-F238E27FC236}">
                <a16:creationId xmlns:a16="http://schemas.microsoft.com/office/drawing/2014/main" id="{412BA4C0-77B5-7984-66EB-015CE61DECDD}"/>
              </a:ext>
            </a:extLst>
          </p:cNvPr>
          <p:cNvSpPr txBox="1"/>
          <p:nvPr/>
        </p:nvSpPr>
        <p:spPr>
          <a:xfrm>
            <a:off x="1149178" y="1885284"/>
            <a:ext cx="1004604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Hi, I’m </a:t>
            </a:r>
            <a:r>
              <a:rPr lang="en-US" dirty="0" err="1"/>
              <a:t>Shaketa</a:t>
            </a:r>
            <a:r>
              <a:rPr lang="en-US" dirty="0"/>
              <a:t> and this is Jeremy and Phillip. We make up the company </a:t>
            </a:r>
            <a:r>
              <a:rPr lang="en-US" dirty="0" err="1"/>
              <a:t>Levare</a:t>
            </a:r>
            <a:r>
              <a:rPr lang="en-US" dirty="0"/>
              <a:t>. We have formulated a very important website that is tailored toward mental health. Offering help to the individuals in certain pivotal points in their lives.</a:t>
            </a:r>
          </a:p>
          <a:p>
            <a:pPr marL="285750" indent="-285750">
              <a:buFont typeface="Arial" panose="020B0604020202020204" pitchFamily="34" charset="0"/>
              <a:buChar char="•"/>
            </a:pPr>
            <a:r>
              <a:rPr lang="en-US" dirty="0"/>
              <a:t>We do not use the same criteria for every individual that visits the website. We make sure to have the information that is offered at the end specific to what that person is experiencing in their life at that time. That way their results are as accurate as possible and so are our recommendations. </a:t>
            </a:r>
          </a:p>
        </p:txBody>
      </p:sp>
    </p:spTree>
    <p:extLst>
      <p:ext uri="{BB962C8B-B14F-4D97-AF65-F5344CB8AC3E}">
        <p14:creationId xmlns:p14="http://schemas.microsoft.com/office/powerpoint/2010/main" val="147721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25FE0-BAD8-2F31-9D4B-151CCEF00B22}"/>
              </a:ext>
            </a:extLst>
          </p:cNvPr>
          <p:cNvSpPr>
            <a:spLocks noGrp="1"/>
          </p:cNvSpPr>
          <p:nvPr>
            <p:ph type="title"/>
          </p:nvPr>
        </p:nvSpPr>
        <p:spPr/>
        <p:txBody>
          <a:bodyPr/>
          <a:lstStyle/>
          <a:p>
            <a:pPr algn="ctr"/>
            <a:r>
              <a:rPr lang="en-US" dirty="0">
                <a:latin typeface="American Typewriter" panose="02090604020004020304" pitchFamily="18" charset="77"/>
              </a:rPr>
              <a:t>Concept</a:t>
            </a:r>
          </a:p>
        </p:txBody>
      </p:sp>
      <p:sp>
        <p:nvSpPr>
          <p:cNvPr id="3" name="TextBox 2">
            <a:extLst>
              <a:ext uri="{FF2B5EF4-FFF2-40B4-BE49-F238E27FC236}">
                <a16:creationId xmlns:a16="http://schemas.microsoft.com/office/drawing/2014/main" id="{2097EADF-9F8C-3C78-A33A-BC0B6F64B7A4}"/>
              </a:ext>
            </a:extLst>
          </p:cNvPr>
          <p:cNvSpPr txBox="1"/>
          <p:nvPr/>
        </p:nvSpPr>
        <p:spPr>
          <a:xfrm>
            <a:off x="1161535" y="1643449"/>
            <a:ext cx="10058400" cy="3416320"/>
          </a:xfrm>
          <a:prstGeom prst="rect">
            <a:avLst/>
          </a:prstGeom>
          <a:noFill/>
        </p:spPr>
        <p:txBody>
          <a:bodyPr wrap="square" rtlCol="0">
            <a:spAutoFit/>
          </a:bodyPr>
          <a:lstStyle/>
          <a:p>
            <a:r>
              <a:rPr lang="en-US" dirty="0"/>
              <a:t>-Description- The object of this website is to help one with their quest with answers. Providing a tool to assist with getting them the help they need. The client completes a short questionnaire about some behaviors and/or symptoms they are experiencing. Clients are then matched with the top therapists near their location.</a:t>
            </a:r>
          </a:p>
          <a:p>
            <a:endParaRPr lang="en-US" dirty="0"/>
          </a:p>
          <a:p>
            <a:r>
              <a:rPr lang="en-US" dirty="0"/>
              <a:t>-Motivation for development- Mental Health is something that is very important and very personal to the three of us. Not knowing what is wrong or the first step to take for help is often the biggest issue. We were motivated to develop this website to help individuals in that position that are ready to start that journey to healing.</a:t>
            </a:r>
          </a:p>
          <a:p>
            <a:endParaRPr lang="en-US" dirty="0"/>
          </a:p>
          <a:p>
            <a:r>
              <a:rPr lang="en-US" dirty="0"/>
              <a:t>-User Story- As developers we want to use a unique questionnaire design to assist individuals in getting the professional help they desire.</a:t>
            </a:r>
          </a:p>
        </p:txBody>
      </p:sp>
    </p:spTree>
    <p:extLst>
      <p:ext uri="{BB962C8B-B14F-4D97-AF65-F5344CB8AC3E}">
        <p14:creationId xmlns:p14="http://schemas.microsoft.com/office/powerpoint/2010/main" val="3667846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05BF4-3ABC-84F4-0411-642192C5E3A2}"/>
              </a:ext>
            </a:extLst>
          </p:cNvPr>
          <p:cNvSpPr>
            <a:spLocks noGrp="1"/>
          </p:cNvSpPr>
          <p:nvPr>
            <p:ph type="title"/>
          </p:nvPr>
        </p:nvSpPr>
        <p:spPr/>
        <p:txBody>
          <a:bodyPr/>
          <a:lstStyle/>
          <a:p>
            <a:pPr algn="ctr"/>
            <a:r>
              <a:rPr lang="en-US" dirty="0">
                <a:latin typeface="American Typewriter" panose="02090604020004020304" pitchFamily="18" charset="77"/>
              </a:rPr>
              <a:t>PROCESS</a:t>
            </a:r>
          </a:p>
        </p:txBody>
      </p:sp>
      <p:sp>
        <p:nvSpPr>
          <p:cNvPr id="3" name="TextBox 2">
            <a:extLst>
              <a:ext uri="{FF2B5EF4-FFF2-40B4-BE49-F238E27FC236}">
                <a16:creationId xmlns:a16="http://schemas.microsoft.com/office/drawing/2014/main" id="{18913083-8236-6BEA-17D4-BE7CDB99B7B4}"/>
              </a:ext>
            </a:extLst>
          </p:cNvPr>
          <p:cNvSpPr txBox="1"/>
          <p:nvPr/>
        </p:nvSpPr>
        <p:spPr>
          <a:xfrm>
            <a:off x="1149178" y="1989438"/>
            <a:ext cx="10095471" cy="3693319"/>
          </a:xfrm>
          <a:prstGeom prst="rect">
            <a:avLst/>
          </a:prstGeom>
          <a:noFill/>
        </p:spPr>
        <p:txBody>
          <a:bodyPr wrap="square" rtlCol="0">
            <a:spAutoFit/>
          </a:bodyPr>
          <a:lstStyle/>
          <a:p>
            <a:r>
              <a:rPr lang="en-US" dirty="0"/>
              <a:t>-Technologies used- </a:t>
            </a:r>
            <a:r>
              <a:rPr lang="en-US" dirty="0" err="1"/>
              <a:t>Javascript</a:t>
            </a:r>
            <a:r>
              <a:rPr lang="en-US" dirty="0"/>
              <a:t>, Bootstrap, </a:t>
            </a:r>
            <a:r>
              <a:rPr lang="en-US" dirty="0" err="1"/>
              <a:t>Jquery</a:t>
            </a:r>
            <a:r>
              <a:rPr lang="en-US" dirty="0"/>
              <a:t>, </a:t>
            </a:r>
            <a:r>
              <a:rPr lang="en-US" dirty="0" err="1"/>
              <a:t>Apis</a:t>
            </a:r>
            <a:r>
              <a:rPr lang="en-US" dirty="0"/>
              <a:t>, </a:t>
            </a:r>
            <a:r>
              <a:rPr lang="en-US" dirty="0" err="1"/>
              <a:t>Css</a:t>
            </a:r>
            <a:r>
              <a:rPr lang="en-US" dirty="0"/>
              <a:t>, Html</a:t>
            </a:r>
          </a:p>
          <a:p>
            <a:endParaRPr lang="en-US" dirty="0"/>
          </a:p>
          <a:p>
            <a:r>
              <a:rPr lang="en-US" dirty="0"/>
              <a:t>-Breakdown of Tasks and Roles- </a:t>
            </a:r>
            <a:r>
              <a:rPr lang="en-US" dirty="0" err="1"/>
              <a:t>Shaketa</a:t>
            </a:r>
            <a:r>
              <a:rPr lang="en-US" dirty="0"/>
              <a:t>: Gathering of information on mental health diagnosis and html form, Jeremy: </a:t>
            </a:r>
            <a:r>
              <a:rPr lang="en-US" dirty="0" err="1"/>
              <a:t>Javascript</a:t>
            </a:r>
            <a:r>
              <a:rPr lang="en-US" dirty="0"/>
              <a:t>, </a:t>
            </a:r>
            <a:r>
              <a:rPr lang="en-US" dirty="0" err="1"/>
              <a:t>Jquery</a:t>
            </a:r>
            <a:r>
              <a:rPr lang="en-US" dirty="0"/>
              <a:t>, Html, Phillip: Bootstrap, Html, </a:t>
            </a:r>
            <a:r>
              <a:rPr lang="en-US" dirty="0" err="1"/>
              <a:t>Css</a:t>
            </a:r>
            <a:r>
              <a:rPr lang="en-US" dirty="0"/>
              <a:t>, </a:t>
            </a:r>
            <a:r>
              <a:rPr lang="en-US" dirty="0" err="1"/>
              <a:t>Jquery</a:t>
            </a:r>
            <a:endParaRPr lang="en-US" dirty="0"/>
          </a:p>
          <a:p>
            <a:endParaRPr lang="en-US" dirty="0"/>
          </a:p>
          <a:p>
            <a:r>
              <a:rPr lang="en-US" dirty="0"/>
              <a:t>-Challenges- To get some of the </a:t>
            </a:r>
            <a:r>
              <a:rPr lang="en-US" dirty="0" err="1"/>
              <a:t>Apis</a:t>
            </a:r>
            <a:r>
              <a:rPr lang="en-US" dirty="0"/>
              <a:t> to append and call properly. </a:t>
            </a:r>
            <a:r>
              <a:rPr lang="en-US" dirty="0" err="1"/>
              <a:t>Apis</a:t>
            </a:r>
            <a:r>
              <a:rPr lang="en-US" dirty="0"/>
              <a:t> are not unlimited clicks, some are limited clicks per month. Getting bootstrap to work properly based on flex mode needed to to be redesigned to work with all devices. Understanding how to take info from form to append to the results page.</a:t>
            </a:r>
          </a:p>
          <a:p>
            <a:endParaRPr lang="en-US" dirty="0"/>
          </a:p>
          <a:p>
            <a:r>
              <a:rPr lang="en-US" dirty="0"/>
              <a:t>-Successes- We found a free resource yelp </a:t>
            </a:r>
            <a:r>
              <a:rPr lang="en-US" dirty="0" err="1"/>
              <a:t>Api</a:t>
            </a:r>
            <a:r>
              <a:rPr lang="en-US" dirty="0"/>
              <a:t> to help generate the keys for the website. Our team chemistry flowed very well. Despite minor setbacks and hurdles, everything came together in the end.</a:t>
            </a:r>
          </a:p>
        </p:txBody>
      </p:sp>
    </p:spTree>
    <p:extLst>
      <p:ext uri="{BB962C8B-B14F-4D97-AF65-F5344CB8AC3E}">
        <p14:creationId xmlns:p14="http://schemas.microsoft.com/office/powerpoint/2010/main" val="188223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1" name="Picture 40">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3" name="Rectangle 42">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5" name="Rectangle 44">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7" name="Rectangle 46">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9" name="Rectangle 48">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1" name="TextBox 50">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pic>
        <p:nvPicPr>
          <p:cNvPr id="6" name="Picture 5" descr="Person working on computer">
            <a:extLst>
              <a:ext uri="{FF2B5EF4-FFF2-40B4-BE49-F238E27FC236}">
                <a16:creationId xmlns:a16="http://schemas.microsoft.com/office/drawing/2014/main" id="{31525C07-EB6C-7EB0-F391-5A6026A43B73}"/>
              </a:ext>
            </a:extLst>
          </p:cNvPr>
          <p:cNvPicPr>
            <a:picLocks noChangeAspect="1"/>
          </p:cNvPicPr>
          <p:nvPr/>
        </p:nvPicPr>
        <p:blipFill rotWithShape="1">
          <a:blip r:embed="rId5"/>
          <a:srcRect t="23241" r="9091" b="148"/>
          <a:stretch/>
        </p:blipFill>
        <p:spPr>
          <a:xfrm>
            <a:off x="20" y="227"/>
            <a:ext cx="12191675" cy="6858000"/>
          </a:xfrm>
          <a:prstGeom prst="rect">
            <a:avLst/>
          </a:prstGeom>
        </p:spPr>
      </p:pic>
      <p:pic>
        <p:nvPicPr>
          <p:cNvPr id="53" name="Picture 52">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5" name="Picture 54">
            <a:extLst>
              <a:ext uri="{FF2B5EF4-FFF2-40B4-BE49-F238E27FC236}">
                <a16:creationId xmlns:a16="http://schemas.microsoft.com/office/drawing/2014/main" id="{52E0EA03-F10D-4F11-93FD-83C3912E31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7" name="Rectangle 56">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7315D654-18B0-4B78-AEC7-7E8278B41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350937"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BE39BD4-F505-C9C4-2F16-92D8D08E4A22}"/>
              </a:ext>
            </a:extLst>
          </p:cNvPr>
          <p:cNvSpPr>
            <a:spLocks noGrp="1"/>
          </p:cNvSpPr>
          <p:nvPr>
            <p:ph type="title"/>
          </p:nvPr>
        </p:nvSpPr>
        <p:spPr>
          <a:xfrm>
            <a:off x="2292054" y="3428998"/>
            <a:ext cx="5252047" cy="2268559"/>
          </a:xfrm>
        </p:spPr>
        <p:txBody>
          <a:bodyPr vert="horz" lIns="91440" tIns="45720" rIns="91440" bIns="45720" rtlCol="0" anchor="t">
            <a:normAutofit/>
          </a:bodyPr>
          <a:lstStyle/>
          <a:p>
            <a:r>
              <a:rPr lang="en-US" sz="6000" dirty="0">
                <a:latin typeface="Avenir Next Condensed" panose="020B0506020202020204" pitchFamily="34" charset="0"/>
              </a:rPr>
              <a:t>DEMO</a:t>
            </a:r>
          </a:p>
        </p:txBody>
      </p:sp>
      <p:sp>
        <p:nvSpPr>
          <p:cNvPr id="63" name="Rectangle 62">
            <a:extLst>
              <a:ext uri="{FF2B5EF4-FFF2-40B4-BE49-F238E27FC236}">
                <a16:creationId xmlns:a16="http://schemas.microsoft.com/office/drawing/2014/main" id="{9AA14B79-EDD2-4143-935C-C43503C85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50539"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4671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ED69-4C50-79C2-F07F-7C716BAC575B}"/>
              </a:ext>
            </a:extLst>
          </p:cNvPr>
          <p:cNvSpPr>
            <a:spLocks noGrp="1"/>
          </p:cNvSpPr>
          <p:nvPr>
            <p:ph type="title"/>
          </p:nvPr>
        </p:nvSpPr>
        <p:spPr/>
        <p:txBody>
          <a:bodyPr/>
          <a:lstStyle/>
          <a:p>
            <a:pPr algn="ctr"/>
            <a:r>
              <a:rPr lang="en-US" dirty="0">
                <a:latin typeface="American Typewriter" panose="02090604020004020304" pitchFamily="18" charset="77"/>
              </a:rPr>
              <a:t>Future Development</a:t>
            </a:r>
          </a:p>
        </p:txBody>
      </p:sp>
      <p:sp>
        <p:nvSpPr>
          <p:cNvPr id="5" name="TextBox 4">
            <a:extLst>
              <a:ext uri="{FF2B5EF4-FFF2-40B4-BE49-F238E27FC236}">
                <a16:creationId xmlns:a16="http://schemas.microsoft.com/office/drawing/2014/main" id="{464988FF-4ADD-7EC2-9B25-47CBC23A99DC}"/>
              </a:ext>
            </a:extLst>
          </p:cNvPr>
          <p:cNvSpPr txBox="1"/>
          <p:nvPr/>
        </p:nvSpPr>
        <p:spPr>
          <a:xfrm>
            <a:off x="1271752" y="1334813"/>
            <a:ext cx="9911255" cy="3416320"/>
          </a:xfrm>
          <a:prstGeom prst="rect">
            <a:avLst/>
          </a:prstGeom>
          <a:noFill/>
        </p:spPr>
        <p:txBody>
          <a:bodyPr wrap="square" rtlCol="0">
            <a:spAutoFit/>
          </a:bodyPr>
          <a:lstStyle/>
          <a:p>
            <a:r>
              <a:rPr lang="en-US" dirty="0">
                <a:latin typeface="American Typewriter" panose="02090604020004020304" pitchFamily="18" charset="77"/>
              </a:rPr>
              <a:t>-</a:t>
            </a:r>
            <a:r>
              <a:rPr lang="en-US" b="1" dirty="0">
                <a:latin typeface="American Typewriter" panose="02090604020004020304" pitchFamily="18" charset="77"/>
              </a:rPr>
              <a:t>Market Research</a:t>
            </a:r>
            <a:r>
              <a:rPr lang="en-US" dirty="0">
                <a:latin typeface="American Typewriter" panose="02090604020004020304" pitchFamily="18" charset="77"/>
              </a:rPr>
              <a:t>: Understand the current market landscape, target audience, and existing competitors. Identify gaps and opportunities.</a:t>
            </a:r>
          </a:p>
          <a:p>
            <a:r>
              <a:rPr lang="en-US" dirty="0">
                <a:latin typeface="American Typewriter" panose="02090604020004020304" pitchFamily="18" charset="77"/>
              </a:rPr>
              <a:t>-</a:t>
            </a:r>
            <a:r>
              <a:rPr lang="en-US" b="1" dirty="0">
                <a:latin typeface="American Typewriter" panose="02090604020004020304" pitchFamily="18" charset="77"/>
              </a:rPr>
              <a:t>Regulatory Compliance</a:t>
            </a:r>
            <a:r>
              <a:rPr lang="en-US" dirty="0">
                <a:latin typeface="American Typewriter" panose="02090604020004020304" pitchFamily="18" charset="77"/>
              </a:rPr>
              <a:t>: Ensure website complies with local laws and regulations related to mental health services and data privacy (e.g., HIPAA in the U.S.).</a:t>
            </a:r>
          </a:p>
          <a:p>
            <a:r>
              <a:rPr lang="en-US" dirty="0">
                <a:latin typeface="American Typewriter" panose="02090604020004020304" pitchFamily="18" charset="77"/>
              </a:rPr>
              <a:t>-</a:t>
            </a:r>
            <a:r>
              <a:rPr lang="en-US" b="1" dirty="0">
                <a:latin typeface="American Typewriter" panose="02090604020004020304" pitchFamily="18" charset="77"/>
              </a:rPr>
              <a:t>User Registration and Profiles</a:t>
            </a:r>
            <a:r>
              <a:rPr lang="en-US" dirty="0">
                <a:latin typeface="American Typewriter" panose="02090604020004020304" pitchFamily="18" charset="77"/>
              </a:rPr>
              <a:t>: Allow users to create accounts and manage their profiles.</a:t>
            </a:r>
          </a:p>
          <a:p>
            <a:r>
              <a:rPr lang="en-US" dirty="0">
                <a:latin typeface="American Typewriter" panose="02090604020004020304" pitchFamily="18" charset="77"/>
              </a:rPr>
              <a:t>-</a:t>
            </a:r>
            <a:r>
              <a:rPr lang="en-US" b="1" dirty="0">
                <a:latin typeface="American Typewriter" panose="02090604020004020304" pitchFamily="18" charset="77"/>
              </a:rPr>
              <a:t>Resource Library</a:t>
            </a:r>
            <a:r>
              <a:rPr lang="en-US" dirty="0">
                <a:latin typeface="American Typewriter" panose="02090604020004020304" pitchFamily="18" charset="77"/>
              </a:rPr>
              <a:t>: Provide articles, videos, and other resources on various mental health topics.</a:t>
            </a:r>
          </a:p>
          <a:p>
            <a:r>
              <a:rPr lang="en-US" dirty="0">
                <a:latin typeface="American Typewriter" panose="02090604020004020304" pitchFamily="18" charset="77"/>
              </a:rPr>
              <a:t>-</a:t>
            </a:r>
            <a:r>
              <a:rPr lang="en-US" b="1" dirty="0">
                <a:latin typeface="American Typewriter" panose="02090604020004020304" pitchFamily="18" charset="77"/>
              </a:rPr>
              <a:t>Therapist Directory</a:t>
            </a:r>
            <a:r>
              <a:rPr lang="en-US" dirty="0">
                <a:latin typeface="American Typewriter" panose="02090604020004020304" pitchFamily="18" charset="77"/>
              </a:rPr>
              <a:t>: List qualified therapists with profiles, availability, and booking options.</a:t>
            </a:r>
          </a:p>
          <a:p>
            <a:r>
              <a:rPr lang="en-US" dirty="0">
                <a:latin typeface="American Typewriter" panose="02090604020004020304" pitchFamily="18" charset="77"/>
              </a:rPr>
              <a:t>-</a:t>
            </a:r>
            <a:r>
              <a:rPr lang="en-US" b="1" dirty="0">
                <a:latin typeface="American Typewriter" panose="02090604020004020304" pitchFamily="18" charset="77"/>
              </a:rPr>
              <a:t>Online Therapy Sessions</a:t>
            </a:r>
            <a:r>
              <a:rPr lang="en-US" dirty="0">
                <a:latin typeface="American Typewriter" panose="02090604020004020304" pitchFamily="18" charset="77"/>
              </a:rPr>
              <a:t>: Integrate video conferencing for remote therapy sessions.</a:t>
            </a:r>
          </a:p>
          <a:p>
            <a:r>
              <a:rPr lang="en-US" dirty="0">
                <a:latin typeface="American Typewriter" panose="02090604020004020304" pitchFamily="18" charset="77"/>
              </a:rPr>
              <a:t>-</a:t>
            </a:r>
            <a:r>
              <a:rPr lang="en-US" b="1" dirty="0">
                <a:latin typeface="American Typewriter" panose="02090604020004020304" pitchFamily="18" charset="77"/>
              </a:rPr>
              <a:t>Feedback Loop</a:t>
            </a:r>
            <a:r>
              <a:rPr lang="en-US" dirty="0">
                <a:latin typeface="American Typewriter" panose="02090604020004020304" pitchFamily="18" charset="77"/>
              </a:rPr>
              <a:t>: Continuously collect user feedback and make improvements.</a:t>
            </a:r>
          </a:p>
        </p:txBody>
      </p:sp>
    </p:spTree>
    <p:extLst>
      <p:ext uri="{BB962C8B-B14F-4D97-AF65-F5344CB8AC3E}">
        <p14:creationId xmlns:p14="http://schemas.microsoft.com/office/powerpoint/2010/main" val="3331784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649F-B43D-8EFA-2DB7-E8C01BED753B}"/>
              </a:ext>
            </a:extLst>
          </p:cNvPr>
          <p:cNvSpPr>
            <a:spLocks noGrp="1"/>
          </p:cNvSpPr>
          <p:nvPr>
            <p:ph type="title"/>
          </p:nvPr>
        </p:nvSpPr>
        <p:spPr/>
        <p:txBody>
          <a:bodyPr/>
          <a:lstStyle/>
          <a:p>
            <a:pPr algn="ctr"/>
            <a:r>
              <a:rPr lang="en-US" dirty="0">
                <a:latin typeface="American Typewriter" panose="02090604020004020304" pitchFamily="18" charset="77"/>
              </a:rPr>
              <a:t>LINKS</a:t>
            </a:r>
          </a:p>
        </p:txBody>
      </p:sp>
      <p:sp>
        <p:nvSpPr>
          <p:cNvPr id="3" name="TextBox 2">
            <a:extLst>
              <a:ext uri="{FF2B5EF4-FFF2-40B4-BE49-F238E27FC236}">
                <a16:creationId xmlns:a16="http://schemas.microsoft.com/office/drawing/2014/main" id="{E4A2D454-2C3A-FA30-8937-0B697602C7F8}"/>
              </a:ext>
            </a:extLst>
          </p:cNvPr>
          <p:cNvSpPr txBox="1"/>
          <p:nvPr/>
        </p:nvSpPr>
        <p:spPr>
          <a:xfrm>
            <a:off x="1173893" y="2026508"/>
            <a:ext cx="10008972" cy="2031325"/>
          </a:xfrm>
          <a:prstGeom prst="rect">
            <a:avLst/>
          </a:prstGeom>
          <a:noFill/>
        </p:spPr>
        <p:txBody>
          <a:bodyPr wrap="square" rtlCol="0">
            <a:spAutoFit/>
          </a:bodyPr>
          <a:lstStyle/>
          <a:p>
            <a:endParaRPr lang="en-US" dirty="0"/>
          </a:p>
          <a:p>
            <a:endParaRPr lang="en-US" dirty="0"/>
          </a:p>
          <a:p>
            <a:r>
              <a:rPr lang="en-US" dirty="0"/>
              <a:t>- </a:t>
            </a:r>
            <a:r>
              <a:rPr lang="en-US" dirty="0">
                <a:hlinkClick r:id="rId2"/>
              </a:rPr>
              <a:t>https://github.com/JB0341/not-a-youtube-rabbit-hole</a:t>
            </a:r>
            <a:endParaRPr lang="en-US" dirty="0"/>
          </a:p>
          <a:p>
            <a:endParaRPr lang="en-US" dirty="0"/>
          </a:p>
          <a:p>
            <a:endParaRPr lang="en-US" dirty="0"/>
          </a:p>
          <a:p>
            <a:endParaRPr lang="en-US" dirty="0"/>
          </a:p>
          <a:p>
            <a:r>
              <a:rPr lang="en-US" dirty="0"/>
              <a:t>-  </a:t>
            </a:r>
          </a:p>
        </p:txBody>
      </p:sp>
    </p:spTree>
    <p:extLst>
      <p:ext uri="{BB962C8B-B14F-4D97-AF65-F5344CB8AC3E}">
        <p14:creationId xmlns:p14="http://schemas.microsoft.com/office/powerpoint/2010/main" val="39275927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Madison</Template>
  <TotalTime>5706</TotalTime>
  <Words>556</Words>
  <Application>Microsoft Macintosh PowerPoint</Application>
  <PresentationFormat>Widescreen</PresentationFormat>
  <Paragraphs>37</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American Typewriter</vt:lpstr>
      <vt:lpstr>Arial</vt:lpstr>
      <vt:lpstr>Avenir Next Condensed</vt:lpstr>
      <vt:lpstr>MS Shell Dlg 2</vt:lpstr>
      <vt:lpstr>Wingdings</vt:lpstr>
      <vt:lpstr>Wingdings 3</vt:lpstr>
      <vt:lpstr>Madison</vt:lpstr>
      <vt:lpstr>Shaketa G. Jeremy B. Phillip N.</vt:lpstr>
      <vt:lpstr>Elevator Pitch</vt:lpstr>
      <vt:lpstr>Concept</vt:lpstr>
      <vt:lpstr>PROCESS</vt:lpstr>
      <vt:lpstr>DEMO</vt:lpstr>
      <vt:lpstr>Future Development</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Shaketa G. Jeremy B. Phillip N.</dc:title>
  <dc:creator>Shaketa Giles</dc:creator>
  <cp:lastModifiedBy>Shaketa Giles</cp:lastModifiedBy>
  <cp:revision>4</cp:revision>
  <dcterms:created xsi:type="dcterms:W3CDTF">2024-06-14T00:26:13Z</dcterms:created>
  <dcterms:modified xsi:type="dcterms:W3CDTF">2024-06-17T23:32:42Z</dcterms:modified>
</cp:coreProperties>
</file>